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" Type="http://schemas.openxmlformats.org/officeDocument/2006/relationships/printerSettings" Target="printerSettings/printerSettings1.bin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Rectangle 1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F2F4F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2188952" cy="1280160"/>
          </a:xfrm>
          <a:prstGeom prst="rect">
            <a:avLst/>
          </a:prstGeom>
          <a:solidFill>
            <a:srgbClr val="2E3A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731520" y="274320"/>
            <a:ext cx="10972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4000" b="1">
                <a:solidFill>
                  <a:srgbClr val="FFFFFF"/>
                </a:solidFill>
              </a:rPr>
              <a:t>Die Brücke aus Licht
Leadership &amp; Inclusion Journey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1520" y="1828800"/>
            <a:ext cx="8686800" cy="109728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2400">
                <a:solidFill>
                  <a:srgbClr val="2E3A59"/>
                </a:solidFill>
              </a:rPr>
              <a:t>Ein Programm für Vertrauen, Inklusion und kooperative Leistung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241280" y="137160"/>
            <a:ext cx="18288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sz="1400" b="1">
                <a:solidFill>
                  <a:srgbClr val="00C2A8"/>
                </a:solidFill>
              </a:rPr>
              <a:t>ekasto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217920"/>
            <a:ext cx="8229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sz="1000">
                <a:solidFill>
                  <a:srgbClr val="2E3A59"/>
                </a:solidFill>
              </a:rPr>
              <a:t>© ekasto.net – Programm-Overview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Rectangle 2"/>
          <p:cNvSpPr/>
          <p:nvPr/>
        </p:nvSpPr>
        <p:spPr>
          <a:xfrm>
            <a:off x="0" y="0"/>
            <a:ext cx="12188952" cy="1097280"/>
          </a:xfrm>
          <a:prstGeom prst="rect">
            <a:avLst/>
          </a:prstGeom>
          <a:solidFill>
            <a:srgbClr val="2E3A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640080" y="228600"/>
            <a:ext cx="10972800" cy="8229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400" b="1">
                <a:solidFill>
                  <a:srgbClr val="FFFFFF"/>
                </a:solidFill>
              </a:rPr>
              <a:t>6) Tayos Entscheidung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1520" y="1371600"/>
            <a:ext cx="10698480" cy="438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solidFill>
                  <a:srgbClr val="2E3A59"/>
                </a:solidFill>
              </a:defRPr>
            </a:pPr>
            <a:r>
              <a:t>Story-Impuls: Schneller allein, sinnvoller gemeinsam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Übung: RAPID/DARE-Entscheidungsmatrix, Decision Log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Lernziele: Tempo &amp; Qualität, Rollenklärung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217920"/>
            <a:ext cx="8229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sz="1000">
                <a:solidFill>
                  <a:srgbClr val="2E3A59"/>
                </a:solidFill>
              </a:rPr>
              <a:t>© ekasto.net – Die Brücke aus Licht – Leadership &amp; Inclusion Journey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Rectangle 2"/>
          <p:cNvSpPr/>
          <p:nvPr/>
        </p:nvSpPr>
        <p:spPr>
          <a:xfrm>
            <a:off x="0" y="0"/>
            <a:ext cx="12188952" cy="1097280"/>
          </a:xfrm>
          <a:prstGeom prst="rect">
            <a:avLst/>
          </a:prstGeom>
          <a:solidFill>
            <a:srgbClr val="2E3A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640080" y="228600"/>
            <a:ext cx="10972800" cy="8229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400" b="1">
                <a:solidFill>
                  <a:srgbClr val="FFFFFF"/>
                </a:solidFill>
              </a:rPr>
              <a:t>7) Verborgene Bibliothek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1520" y="1371600"/>
            <a:ext cx="10698480" cy="438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solidFill>
                  <a:srgbClr val="2E3A59"/>
                </a:solidFill>
              </a:defRPr>
            </a:pPr>
            <a:r>
              <a:t>Story-Impuls: Leeres Buch wird zur Wissensquelle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Übung: ‚Bibliothek der Stimmen‘ (Wiki/Notion), Story Cards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Lernziele: Wissensmanagement, Dokumentation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217920"/>
            <a:ext cx="8229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sz="1000">
                <a:solidFill>
                  <a:srgbClr val="2E3A59"/>
                </a:solidFill>
              </a:rPr>
              <a:t>© ekasto.net – Die Brücke aus Licht – Leadership &amp; Inclusion Journey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Rectangle 2"/>
          <p:cNvSpPr/>
          <p:nvPr/>
        </p:nvSpPr>
        <p:spPr>
          <a:xfrm>
            <a:off x="0" y="0"/>
            <a:ext cx="12188952" cy="1097280"/>
          </a:xfrm>
          <a:prstGeom prst="rect">
            <a:avLst/>
          </a:prstGeom>
          <a:solidFill>
            <a:srgbClr val="2E3A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640080" y="228600"/>
            <a:ext cx="10972800" cy="8229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400" b="1">
                <a:solidFill>
                  <a:srgbClr val="FFFFFF"/>
                </a:solidFill>
              </a:rPr>
              <a:t>8) Fluss der Erinnerungen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1520" y="1371600"/>
            <a:ext cx="10698480" cy="438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solidFill>
                  <a:srgbClr val="2E3A59"/>
                </a:solidFill>
              </a:defRPr>
            </a:pPr>
            <a:r>
              <a:t>Story-Impuls: Erinnerungssteine als Anker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Übung: Team-Zeitleiste, Stärken-Steine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Lernziele: Belonging, Anerkennung individueller Wege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217920"/>
            <a:ext cx="8229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sz="1000">
                <a:solidFill>
                  <a:srgbClr val="2E3A59"/>
                </a:solidFill>
              </a:rPr>
              <a:t>© ekasto.net – Die Brücke aus Licht – Leadership &amp; Inclusion Journey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Rectangle 2"/>
          <p:cNvSpPr/>
          <p:nvPr/>
        </p:nvSpPr>
        <p:spPr>
          <a:xfrm>
            <a:off x="0" y="0"/>
            <a:ext cx="12188952" cy="1097280"/>
          </a:xfrm>
          <a:prstGeom prst="rect">
            <a:avLst/>
          </a:prstGeom>
          <a:solidFill>
            <a:srgbClr val="2E3A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640080" y="228600"/>
            <a:ext cx="10972800" cy="8229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400" b="1">
                <a:solidFill>
                  <a:srgbClr val="FFFFFF"/>
                </a:solidFill>
              </a:rPr>
              <a:t>9) Miras Flug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1520" y="1371600"/>
            <a:ext cx="10698480" cy="438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solidFill>
                  <a:srgbClr val="2E3A59"/>
                </a:solidFill>
              </a:defRPr>
            </a:pPr>
            <a:r>
              <a:t>Story-Impuls: Grenzenlosigkeit durch Barrierefreiheit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Übung: Barrier-Busting, Inclusive Meeting Check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Lernziele: Accessibility-Standards, Enablement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217920"/>
            <a:ext cx="8229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sz="1000">
                <a:solidFill>
                  <a:srgbClr val="2E3A59"/>
                </a:solidFill>
              </a:rPr>
              <a:t>© ekasto.net – Die Brücke aus Licht – Leadership &amp; Inclusion Journey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Rectangle 2"/>
          <p:cNvSpPr/>
          <p:nvPr/>
        </p:nvSpPr>
        <p:spPr>
          <a:xfrm>
            <a:off x="0" y="0"/>
            <a:ext cx="12188952" cy="1097280"/>
          </a:xfrm>
          <a:prstGeom prst="rect">
            <a:avLst/>
          </a:prstGeom>
          <a:solidFill>
            <a:srgbClr val="2E3A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640080" y="228600"/>
            <a:ext cx="10972800" cy="8229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400" b="1">
                <a:solidFill>
                  <a:srgbClr val="FFFFFF"/>
                </a:solidFill>
              </a:rPr>
              <a:t>10) Leilas Schlüssel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1520" y="1371600"/>
            <a:ext cx="10698480" cy="438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solidFill>
                  <a:srgbClr val="2E3A59"/>
                </a:solidFill>
              </a:defRPr>
            </a:pPr>
            <a:r>
              <a:t>Story-Impuls: Herz-Worte öffnen Türen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Übung: Speak-Up-Rituale, Allyship-Pledge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Lernziele: Courage, Schutzräume, Bündnisse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217920"/>
            <a:ext cx="8229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sz="1000">
                <a:solidFill>
                  <a:srgbClr val="2E3A59"/>
                </a:solidFill>
              </a:rPr>
              <a:t>© ekasto.net – Die Brücke aus Licht – Leadership &amp; Inclusion Journey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Rectangle 2"/>
          <p:cNvSpPr/>
          <p:nvPr/>
        </p:nvSpPr>
        <p:spPr>
          <a:xfrm>
            <a:off x="0" y="0"/>
            <a:ext cx="12188952" cy="1097280"/>
          </a:xfrm>
          <a:prstGeom prst="rect">
            <a:avLst/>
          </a:prstGeom>
          <a:solidFill>
            <a:srgbClr val="2E3A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640080" y="228600"/>
            <a:ext cx="10972800" cy="8229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400" b="1">
                <a:solidFill>
                  <a:srgbClr val="FFFFFF"/>
                </a:solidFill>
              </a:rPr>
              <a:t>11) Die Feuerprüfung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1520" y="1371600"/>
            <a:ext cx="10698480" cy="438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solidFill>
                  <a:srgbClr val="2E3A59"/>
                </a:solidFill>
              </a:defRPr>
            </a:pPr>
            <a:r>
              <a:t>Story-Impuls: Hitze aushalten, Mitte finden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Übung: Konflikt-Heat-Map, Interessen vs. Positionen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Lernziele: Früherkennen, De-Eskalation, Fairness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217920"/>
            <a:ext cx="8229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sz="1000">
                <a:solidFill>
                  <a:srgbClr val="2E3A59"/>
                </a:solidFill>
              </a:rPr>
              <a:t>© ekasto.net – Die Brücke aus Licht – Leadership &amp; Inclusion Journey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Rectangle 2"/>
          <p:cNvSpPr/>
          <p:nvPr/>
        </p:nvSpPr>
        <p:spPr>
          <a:xfrm>
            <a:off x="0" y="0"/>
            <a:ext cx="12188952" cy="1097280"/>
          </a:xfrm>
          <a:prstGeom prst="rect">
            <a:avLst/>
          </a:prstGeom>
          <a:solidFill>
            <a:srgbClr val="2E3A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640080" y="228600"/>
            <a:ext cx="10972800" cy="8229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400" b="1">
                <a:solidFill>
                  <a:srgbClr val="FFFFFF"/>
                </a:solidFill>
              </a:rPr>
              <a:t>12) Zerbrochener Regenbogen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1520" y="1371600"/>
            <a:ext cx="10698480" cy="438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solidFill>
                  <a:srgbClr val="2E3A59"/>
                </a:solidFill>
              </a:defRPr>
            </a:pPr>
            <a:r>
              <a:t>Story-Impuls: Reparatur stärkt Beziehung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Übung: 3R-Protokoll (Recognize–Repair–Recommit)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Lernziele: Vertrauensreparatur, Resilienz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217920"/>
            <a:ext cx="8229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sz="1000">
                <a:solidFill>
                  <a:srgbClr val="2E3A59"/>
                </a:solidFill>
              </a:rPr>
              <a:t>© ekasto.net – Die Brücke aus Licht – Leadership &amp; Inclusion Journey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Rectangle 2"/>
          <p:cNvSpPr/>
          <p:nvPr/>
        </p:nvSpPr>
        <p:spPr>
          <a:xfrm>
            <a:off x="0" y="0"/>
            <a:ext cx="12188952" cy="1097280"/>
          </a:xfrm>
          <a:prstGeom prst="rect">
            <a:avLst/>
          </a:prstGeom>
          <a:solidFill>
            <a:srgbClr val="2E3A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640080" y="228600"/>
            <a:ext cx="10972800" cy="8229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400" b="1">
                <a:solidFill>
                  <a:srgbClr val="FFFFFF"/>
                </a:solidFill>
              </a:rPr>
              <a:t>13) Empathie-Sensorik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1520" y="1371600"/>
            <a:ext cx="10698480" cy="438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solidFill>
                  <a:srgbClr val="2E3A59"/>
                </a:solidFill>
              </a:defRPr>
            </a:pPr>
            <a:r>
              <a:t>Story-Impuls: Gefühle in Farben übersetzen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Übung: Mood-to-Color Board, Check-in/Check-out-Skala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Lernziele: Empathie, stille Signale, Team-Sentiment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217920"/>
            <a:ext cx="8229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sz="1000">
                <a:solidFill>
                  <a:srgbClr val="2E3A59"/>
                </a:solidFill>
              </a:rPr>
              <a:t>© ekasto.net – Die Brücke aus Licht – Leadership &amp; Inclusion Journey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Rectangle 2"/>
          <p:cNvSpPr/>
          <p:nvPr/>
        </p:nvSpPr>
        <p:spPr>
          <a:xfrm>
            <a:off x="0" y="0"/>
            <a:ext cx="12188952" cy="1097280"/>
          </a:xfrm>
          <a:prstGeom prst="rect">
            <a:avLst/>
          </a:prstGeom>
          <a:solidFill>
            <a:srgbClr val="2E3A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640080" y="228600"/>
            <a:ext cx="10972800" cy="8229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400" b="1">
                <a:solidFill>
                  <a:srgbClr val="FFFFFF"/>
                </a:solidFill>
              </a:rPr>
              <a:t>14) Entscheidungsdesign vertiefen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1520" y="1371600"/>
            <a:ext cx="10698480" cy="438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solidFill>
                  <a:srgbClr val="2E3A59"/>
                </a:solidFill>
              </a:defRPr>
            </a:pPr>
            <a:r>
              <a:t>Story-Impuls: Solo vs. Kollektiv bewusst wählen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Übung: Kriterienkatalog + Decision Cycle Time messen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Lernziele: Klarheit, Nachvollziehbarkeit, Tempo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217920"/>
            <a:ext cx="8229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sz="1000">
                <a:solidFill>
                  <a:srgbClr val="2E3A59"/>
                </a:solidFill>
              </a:rPr>
              <a:t>© ekasto.net – Die Brücke aus Licht – Leadership &amp; Inclusion Journey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Rectangle 2"/>
          <p:cNvSpPr/>
          <p:nvPr/>
        </p:nvSpPr>
        <p:spPr>
          <a:xfrm>
            <a:off x="0" y="0"/>
            <a:ext cx="12188952" cy="1097280"/>
          </a:xfrm>
          <a:prstGeom prst="rect">
            <a:avLst/>
          </a:prstGeom>
          <a:solidFill>
            <a:srgbClr val="2E3A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640080" y="228600"/>
            <a:ext cx="10972800" cy="8229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400" b="1">
                <a:solidFill>
                  <a:srgbClr val="FFFFFF"/>
                </a:solidFill>
              </a:rPr>
              <a:t>15) Integration: Die Brücke aus Licht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1520" y="1371600"/>
            <a:ext cx="10698480" cy="438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solidFill>
                  <a:srgbClr val="2E3A59"/>
                </a:solidFill>
              </a:defRPr>
            </a:pPr>
            <a:r>
              <a:t>Story-Impuls: Community-Wall &amp; Samstagsritual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Übung: Brückenvertrag 2.0, Monats-Demo der Lernfortschritte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Lernziele: Verstetigung, Sichtbarkeit, Multiplikation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217920"/>
            <a:ext cx="8229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sz="1000">
                <a:solidFill>
                  <a:srgbClr val="2E3A59"/>
                </a:solidFill>
              </a:rPr>
              <a:t>© ekasto.net – Die Brücke aus Licht – Leadership &amp; Inclusion Journey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Rectangle 2"/>
          <p:cNvSpPr/>
          <p:nvPr/>
        </p:nvSpPr>
        <p:spPr>
          <a:xfrm>
            <a:off x="0" y="0"/>
            <a:ext cx="12188952" cy="1097280"/>
          </a:xfrm>
          <a:prstGeom prst="rect">
            <a:avLst/>
          </a:prstGeom>
          <a:solidFill>
            <a:srgbClr val="2E3A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640080" y="228600"/>
            <a:ext cx="10972800" cy="8229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400" b="1">
                <a:solidFill>
                  <a:srgbClr val="FFFFFF"/>
                </a:solidFill>
              </a:rPr>
              <a:t>Ziele &amp; Nutzen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1520" y="1371600"/>
            <a:ext cx="10698480" cy="438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solidFill>
                  <a:srgbClr val="2E3A59"/>
                </a:solidFill>
              </a:defRPr>
            </a:pPr>
            <a:r>
              <a:t>Vertrauen und psychologische Sicherheit systematisch stärken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Inklusive Meeting-Kultur und Entscheidungsqualität erhöhen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Wissensaustausch, Feedback-Reife und Konfliktkompetenz ausbauen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Messbare Verbesserungen in Durchlaufzeit, Rework-Quote und Beteiligung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217920"/>
            <a:ext cx="8229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sz="1000">
                <a:solidFill>
                  <a:srgbClr val="2E3A59"/>
                </a:solidFill>
              </a:rPr>
              <a:t>© ekasto.net – Die Brücke aus Licht – Leadership &amp; Inclusion Journey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Rectangle 2"/>
          <p:cNvSpPr/>
          <p:nvPr/>
        </p:nvSpPr>
        <p:spPr>
          <a:xfrm>
            <a:off x="0" y="0"/>
            <a:ext cx="12188952" cy="1097280"/>
          </a:xfrm>
          <a:prstGeom prst="rect">
            <a:avLst/>
          </a:prstGeom>
          <a:solidFill>
            <a:srgbClr val="2E3A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640080" y="228600"/>
            <a:ext cx="10972800" cy="8229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400" b="1">
                <a:solidFill>
                  <a:srgbClr val="FFFFFF"/>
                </a:solidFill>
              </a:rPr>
              <a:t>Werkzeuge &amp; Artefakte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1520" y="1371600"/>
            <a:ext cx="10698480" cy="438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solidFill>
                  <a:srgbClr val="2E3A59"/>
                </a:solidFill>
              </a:defRPr>
            </a:pPr>
            <a:r>
              <a:t>Brückenvertrag (Team Charter), Listening-Regeln, Rede-Token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Decision Log + RAPID/DARE, Bibliothek der Stimmen (Wiki)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Mood-to-Color Board, Airtime-Tracker, 3R-Repair-Form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Inclusive-Meeting-Checkliste, Belonging-Zeitleiste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217920"/>
            <a:ext cx="8229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sz="1000">
                <a:solidFill>
                  <a:srgbClr val="2E3A59"/>
                </a:solidFill>
              </a:rPr>
              <a:t>© ekasto.net – Die Brücke aus Licht – Leadership &amp; Inclusion Journey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Rectangle 2"/>
          <p:cNvSpPr/>
          <p:nvPr/>
        </p:nvSpPr>
        <p:spPr>
          <a:xfrm>
            <a:off x="0" y="0"/>
            <a:ext cx="12188952" cy="1097280"/>
          </a:xfrm>
          <a:prstGeom prst="rect">
            <a:avLst/>
          </a:prstGeom>
          <a:solidFill>
            <a:srgbClr val="2E3A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640080" y="228600"/>
            <a:ext cx="10972800" cy="8229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400" b="1">
                <a:solidFill>
                  <a:srgbClr val="FFFFFF"/>
                </a:solidFill>
              </a:rPr>
              <a:t>Messgrößen &amp; Erfolgskriterien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1520" y="1371600"/>
            <a:ext cx="10698480" cy="438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solidFill>
                  <a:srgbClr val="2E3A59"/>
                </a:solidFill>
              </a:defRPr>
            </a:pPr>
            <a:r>
              <a:t>Trust/Safety-Index (Pulse, 5 Fragen)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Airtime-Balance (≤30% Dominanz), Beteiligung leiser Stimmen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Decision Cycle Time, Rework-Quote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Wissensartefakte/Monat, Nutzung barrierefreier Formate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Zeit bis De-Eskalation, Repair-Ritualquote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217920"/>
            <a:ext cx="8229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sz="1000">
                <a:solidFill>
                  <a:srgbClr val="2E3A59"/>
                </a:solidFill>
              </a:rPr>
              <a:t>© ekasto.net – Die Brücke aus Licht – Leadership &amp; Inclusion Journey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Rectangle 2"/>
          <p:cNvSpPr/>
          <p:nvPr/>
        </p:nvSpPr>
        <p:spPr>
          <a:xfrm>
            <a:off x="0" y="0"/>
            <a:ext cx="12188952" cy="1097280"/>
          </a:xfrm>
          <a:prstGeom prst="rect">
            <a:avLst/>
          </a:prstGeom>
          <a:solidFill>
            <a:srgbClr val="2E3A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640080" y="228600"/>
            <a:ext cx="10972800" cy="8229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400" b="1">
                <a:solidFill>
                  <a:srgbClr val="FFFFFF"/>
                </a:solidFill>
              </a:rPr>
              <a:t>Pilot &amp; Skalierung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1520" y="1371600"/>
            <a:ext cx="10698480" cy="438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solidFill>
                  <a:srgbClr val="2E3A59"/>
                </a:solidFill>
              </a:defRPr>
            </a:pPr>
            <a:r>
              <a:t>Pilot (8–10 Wochen) mit 2 Teams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Train-the-Trainer (2×½ Tag): Listening &amp; Konflikt-Mediation light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Community of Practice (monatlich), Story-Wall im Intranet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Rolle: Hüter:in der Vielfalt – Moderation, Metriken, Ritualpflege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217920"/>
            <a:ext cx="8229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sz="1000">
                <a:solidFill>
                  <a:srgbClr val="2E3A59"/>
                </a:solidFill>
              </a:rPr>
              <a:t>© ekasto.net – Die Brücke aus Licht – Leadership &amp; Inclusion Journey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Rectangle 2"/>
          <p:cNvSpPr/>
          <p:nvPr/>
        </p:nvSpPr>
        <p:spPr>
          <a:xfrm>
            <a:off x="0" y="0"/>
            <a:ext cx="12188952" cy="1097280"/>
          </a:xfrm>
          <a:prstGeom prst="rect">
            <a:avLst/>
          </a:prstGeom>
          <a:solidFill>
            <a:srgbClr val="2E3A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640080" y="228600"/>
            <a:ext cx="10972800" cy="8229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400" b="1">
                <a:solidFill>
                  <a:srgbClr val="FFFFFF"/>
                </a:solidFill>
              </a:rPr>
              <a:t>Zielgruppe &amp; Formate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1520" y="1371600"/>
            <a:ext cx="10698480" cy="438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solidFill>
                  <a:srgbClr val="2E3A59"/>
                </a:solidFill>
              </a:defRPr>
            </a:pPr>
            <a:r>
              <a:t>Führungskräfte, Projekt-/Teamleiter:innen, Scrum Master/POs, People Manager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Formate: 1-Tages-Intensiv, 6-Wochen-Kohorte, 12-Wochen-Transformation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Hybrid geeignet: Onsite-Interaktionen + digitale Artefakte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217920"/>
            <a:ext cx="8229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sz="1000">
                <a:solidFill>
                  <a:srgbClr val="2E3A59"/>
                </a:solidFill>
              </a:rPr>
              <a:t>© ekasto.net – Die Brücke aus Licht – Leadership &amp; Inclusion Journey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Rectangle 2"/>
          <p:cNvSpPr/>
          <p:nvPr/>
        </p:nvSpPr>
        <p:spPr>
          <a:xfrm>
            <a:off x="0" y="0"/>
            <a:ext cx="12188952" cy="1097280"/>
          </a:xfrm>
          <a:prstGeom prst="rect">
            <a:avLst/>
          </a:prstGeom>
          <a:solidFill>
            <a:srgbClr val="2E3A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640080" y="228600"/>
            <a:ext cx="10972800" cy="8229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400" b="1">
                <a:solidFill>
                  <a:srgbClr val="FFFFFF"/>
                </a:solidFill>
              </a:rPr>
              <a:t>Ablauf (12 Wochen)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1520" y="1371600"/>
            <a:ext cx="10698480" cy="438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solidFill>
                  <a:srgbClr val="2E3A59"/>
                </a:solidFill>
              </a:defRPr>
            </a:pPr>
            <a:r>
              <a:t>Kick-off: Ziele, Brückenvertrag, Baseline-Metriken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Wochen 1–4: Vertrauen, Zuhören, Co-Creation, Spiegel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Wochen 5–8: Vulnerability, Entscheidungen, Wissen, Belonging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Wochen 9–12: Inclusion-Sprint, Konflikte, Stimme/Advocacy, Repair + Integration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217920"/>
            <a:ext cx="8229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sz="1000">
                <a:solidFill>
                  <a:srgbClr val="2E3A59"/>
                </a:solidFill>
              </a:rPr>
              <a:t>© ekasto.net – Die Brücke aus Licht – Leadership &amp; Inclusion Journey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Rectangle 2"/>
          <p:cNvSpPr/>
          <p:nvPr/>
        </p:nvSpPr>
        <p:spPr>
          <a:xfrm>
            <a:off x="0" y="0"/>
            <a:ext cx="12188952" cy="1097280"/>
          </a:xfrm>
          <a:prstGeom prst="rect">
            <a:avLst/>
          </a:prstGeom>
          <a:solidFill>
            <a:srgbClr val="2E3A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640080" y="228600"/>
            <a:ext cx="10972800" cy="8229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400" b="1">
                <a:solidFill>
                  <a:srgbClr val="FFFFFF"/>
                </a:solidFill>
              </a:rPr>
              <a:t>1) Die Prüfung des Vertrauens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1520" y="1371600"/>
            <a:ext cx="10698480" cy="438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solidFill>
                  <a:srgbClr val="2E3A59"/>
                </a:solidFill>
              </a:defRPr>
            </a:pPr>
            <a:r>
              <a:t>Story-Impuls: Führen &amp; geführt werden auf der Brücke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Übung: Blind Walk, Delegation-Levels, RACI-Klärung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Lernziele: Vertrauen, Verantwortung teilen, Kontrolle loslassen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217920"/>
            <a:ext cx="8229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sz="1000">
                <a:solidFill>
                  <a:srgbClr val="2E3A59"/>
                </a:solidFill>
              </a:rPr>
              <a:t>© ekasto.net – Die Brücke aus Licht – Leadership &amp; Inclusion Journey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Rectangle 2"/>
          <p:cNvSpPr/>
          <p:nvPr/>
        </p:nvSpPr>
        <p:spPr>
          <a:xfrm>
            <a:off x="0" y="0"/>
            <a:ext cx="12188952" cy="1097280"/>
          </a:xfrm>
          <a:prstGeom prst="rect">
            <a:avLst/>
          </a:prstGeom>
          <a:solidFill>
            <a:srgbClr val="2E3A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640080" y="228600"/>
            <a:ext cx="10972800" cy="8229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400" b="1">
                <a:solidFill>
                  <a:srgbClr val="FFFFFF"/>
                </a:solidFill>
              </a:rPr>
              <a:t>2) Der Baum der Stimmen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1520" y="1371600"/>
            <a:ext cx="10698480" cy="438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solidFill>
                  <a:srgbClr val="2E3A59"/>
                </a:solidFill>
              </a:defRPr>
            </a:pPr>
            <a:r>
              <a:t>Story-Impuls: Rede-Flamme rotiert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Übung: Listening Circle, No-Interrupt-Regel, 1:1-Reflexion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Lernziele: Aktives Zuhören, psych. Sicherheit, Einbezug leiser Stimmen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217920"/>
            <a:ext cx="8229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sz="1000">
                <a:solidFill>
                  <a:srgbClr val="2E3A59"/>
                </a:solidFill>
              </a:rPr>
              <a:t>© ekasto.net – Die Brücke aus Licht – Leadership &amp; Inclusion Journey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Rectangle 2"/>
          <p:cNvSpPr/>
          <p:nvPr/>
        </p:nvSpPr>
        <p:spPr>
          <a:xfrm>
            <a:off x="0" y="0"/>
            <a:ext cx="12188952" cy="1097280"/>
          </a:xfrm>
          <a:prstGeom prst="rect">
            <a:avLst/>
          </a:prstGeom>
          <a:solidFill>
            <a:srgbClr val="2E3A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640080" y="228600"/>
            <a:ext cx="10972800" cy="8229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400" b="1">
                <a:solidFill>
                  <a:srgbClr val="FFFFFF"/>
                </a:solidFill>
              </a:rPr>
              <a:t>3) Das verlorene Lied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1520" y="1371600"/>
            <a:ext cx="10698480" cy="438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solidFill>
                  <a:srgbClr val="2E3A59"/>
                </a:solidFill>
              </a:defRPr>
            </a:pPr>
            <a:r>
              <a:t>Story-Impuls: Polyphones Lied – Vielfalt als Stärke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Übung: Mehrsprachige Team-Charter (Werte, Symbole)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Lernziele: Inklusion, gemeinsame Identität, Innovation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217920"/>
            <a:ext cx="8229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sz="1000">
                <a:solidFill>
                  <a:srgbClr val="2E3A59"/>
                </a:solidFill>
              </a:rPr>
              <a:t>© ekasto.net – Die Brücke aus Licht – Leadership &amp; Inclusion Journey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Rectangle 2"/>
          <p:cNvSpPr/>
          <p:nvPr/>
        </p:nvSpPr>
        <p:spPr>
          <a:xfrm>
            <a:off x="0" y="0"/>
            <a:ext cx="12188952" cy="1097280"/>
          </a:xfrm>
          <a:prstGeom prst="rect">
            <a:avLst/>
          </a:prstGeom>
          <a:solidFill>
            <a:srgbClr val="2E3A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640080" y="228600"/>
            <a:ext cx="10972800" cy="8229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400" b="1">
                <a:solidFill>
                  <a:srgbClr val="FFFFFF"/>
                </a:solidFill>
              </a:rPr>
              <a:t>4) Dorf der Spiegelmenschen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1520" y="1371600"/>
            <a:ext cx="10698480" cy="438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solidFill>
                  <a:srgbClr val="2E3A59"/>
                </a:solidFill>
              </a:defRPr>
            </a:pPr>
            <a:r>
              <a:t>Story-Impuls: Spiegel für Selbst-/Fremdbild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Übung: Mirror-Pairs, Johari-Fenster, Peer-Coaching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Lernziele: Authentizität, Feedbackreife, Bias-Bewusstsein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217920"/>
            <a:ext cx="8229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sz="1000">
                <a:solidFill>
                  <a:srgbClr val="2E3A59"/>
                </a:solidFill>
              </a:rPr>
              <a:t>© ekasto.net – Die Brücke aus Licht – Leadership &amp; Inclusion Journey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Rectangle 2"/>
          <p:cNvSpPr/>
          <p:nvPr/>
        </p:nvSpPr>
        <p:spPr>
          <a:xfrm>
            <a:off x="0" y="0"/>
            <a:ext cx="12188952" cy="1097280"/>
          </a:xfrm>
          <a:prstGeom prst="rect">
            <a:avLst/>
          </a:prstGeom>
          <a:solidFill>
            <a:srgbClr val="2E3A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640080" y="228600"/>
            <a:ext cx="10972800" cy="8229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3400" b="1">
                <a:solidFill>
                  <a:srgbClr val="FFFFFF"/>
                </a:solidFill>
              </a:rPr>
              <a:t>5) Wald der Schatten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1520" y="1371600"/>
            <a:ext cx="10698480" cy="438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solidFill>
                  <a:srgbClr val="2E3A59"/>
                </a:solidFill>
              </a:defRPr>
            </a:pPr>
            <a:r>
              <a:t>Story-Impuls: Innere Stimmen werden leiser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Übung: Shadow-Mapping, Working Agreements zu Fehlerkultur</a:t>
            </a:r>
          </a:p>
          <a:p>
            <a:pPr>
              <a:defRPr sz="2000">
                <a:solidFill>
                  <a:srgbClr val="2E3A59"/>
                </a:solidFill>
              </a:defRPr>
            </a:pPr>
            <a:r>
              <a:t>Lernziele: Vulnerability, Teamnormen, Umgang mit Impostor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217920"/>
            <a:ext cx="8229600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sz="1000">
                <a:solidFill>
                  <a:srgbClr val="2E3A59"/>
                </a:solidFill>
              </a:rPr>
              <a:t>© ekasto.net – Die Brücke aus Licht – Leadership &amp; Inclusion Journey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